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71" r:id="rId2"/>
    <p:sldId id="281" r:id="rId3"/>
    <p:sldId id="282" r:id="rId4"/>
    <p:sldId id="283" r:id="rId5"/>
    <p:sldId id="284" r:id="rId6"/>
    <p:sldId id="285" r:id="rId7"/>
    <p:sldId id="309" r:id="rId8"/>
    <p:sldId id="287" r:id="rId9"/>
    <p:sldId id="288" r:id="rId10"/>
    <p:sldId id="313" r:id="rId11"/>
    <p:sldId id="289" r:id="rId12"/>
    <p:sldId id="290" r:id="rId13"/>
    <p:sldId id="315" r:id="rId14"/>
    <p:sldId id="291" r:id="rId15"/>
    <p:sldId id="292" r:id="rId16"/>
    <p:sldId id="316" r:id="rId17"/>
    <p:sldId id="293" r:id="rId18"/>
    <p:sldId id="299" r:id="rId19"/>
    <p:sldId id="296" r:id="rId20"/>
    <p:sldId id="298" r:id="rId21"/>
    <p:sldId id="297" r:id="rId22"/>
    <p:sldId id="312" r:id="rId23"/>
    <p:sldId id="302" r:id="rId24"/>
    <p:sldId id="303" r:id="rId25"/>
    <p:sldId id="300" r:id="rId26"/>
    <p:sldId id="301" r:id="rId27"/>
    <p:sldId id="305" r:id="rId28"/>
    <p:sldId id="318" r:id="rId29"/>
    <p:sldId id="319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E1B"/>
    <a:srgbClr val="FFFF99"/>
    <a:srgbClr val="E4F7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367F-2B2D-4045-BA29-07F14A5E6E4A}" type="datetimeFigureOut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AE29-A099-4730-AD67-59F962DE42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B1C4-95A5-4462-861D-36EEE1D866F2}" type="datetimeFigureOut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F793-B182-4FB7-B429-4F012C5F77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F793-B182-4FB7-B429-4F012C5F775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8EE1A7-F7AC-4CE8-BCE6-5ECA98117F52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B922-E861-4965-8533-514C4AE4BA4B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0E26EF-82C5-4671-B06D-D408452534E4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19864" y="6492875"/>
            <a:ext cx="1224136" cy="365125"/>
          </a:xfrm>
        </p:spPr>
        <p:txBody>
          <a:bodyPr/>
          <a:lstStyle/>
          <a:p>
            <a:fld id="{14B5AAF5-723D-4FFF-8992-FD46D72BC13E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A169-62B0-48D8-974D-F8E8D6390CFC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4F44C3-9573-4C8E-B47D-AFBAD94DC10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687812-8654-44FD-8BE7-0BB72C7FBFA5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E50F-D943-4F43-A02B-968CA6FD1AE4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7859688" y="6492875"/>
            <a:ext cx="1284312" cy="365125"/>
          </a:xfrm>
        </p:spPr>
        <p:txBody>
          <a:bodyPr/>
          <a:lstStyle/>
          <a:p>
            <a:fld id="{AA583C19-3080-4F32-B3BF-0DB10F31532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B08F-2608-4C30-92A7-D43F981A848C}" type="datetime1">
              <a:rPr lang="zh-TW" altLang="en-US" smtClean="0"/>
              <a:pPr/>
              <a:t>2011/1/10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8D5317-04C2-4E0C-AE39-E03E0CD4B20B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13E45F-B1A1-449B-B6AE-92F32157F17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6381328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fld id="{B83F5835-3BD7-40F0-B987-BD69060E639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2895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00298" y="2714620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800" b="1" i="1" dirty="0" smtClean="0">
                <a:solidFill>
                  <a:srgbClr val="FF6600"/>
                </a:solidFill>
                <a:latin typeface="標楷體" pitchFamily="65" charset="-120"/>
              </a:rPr>
              <a:t>《</a:t>
            </a:r>
            <a:r>
              <a:rPr lang="zh-TW" altLang="en-US" sz="4800" b="1" i="1" dirty="0">
                <a:solidFill>
                  <a:srgbClr val="FF6600"/>
                </a:solidFill>
                <a:latin typeface="標楷體" pitchFamily="65" charset="-120"/>
              </a:rPr>
              <a:t>旅鼠的</a:t>
            </a:r>
            <a:r>
              <a:rPr lang="zh-TW" altLang="en-US" sz="7200" b="1" i="1" dirty="0">
                <a:solidFill>
                  <a:srgbClr val="FF6600"/>
                </a:solidFill>
                <a:latin typeface="標楷體" pitchFamily="65" charset="-120"/>
              </a:rPr>
              <a:t>困境</a:t>
            </a:r>
            <a:r>
              <a:rPr lang="en-US" altLang="zh-TW" sz="4800" b="1" i="1" dirty="0">
                <a:solidFill>
                  <a:srgbClr val="FF6600"/>
                </a:solidFill>
                <a:latin typeface="標楷體" pitchFamily="65" charset="-120"/>
              </a:rPr>
              <a:t>》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EB14-FFA1-4859-A80F-AB4ABF511A73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3C19-3080-4F32-B3BF-0DB10F31532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</a:rPr>
              <a:t>抗拒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MA009\桌面\KM期末報告\期中心得分享_五項修練\旅鼠\新資料夾00010.jpg"/>
          <p:cNvPicPr>
            <a:picLocks noChangeAspect="1" noChangeArrowheads="1"/>
          </p:cNvPicPr>
          <p:nvPr/>
        </p:nvPicPr>
        <p:blipFill>
          <a:blip r:embed="rId2" cstate="print"/>
          <a:srcRect l="6534" t="29868" r="51366" b="6859"/>
          <a:stretch>
            <a:fillRect/>
          </a:stretch>
        </p:blipFill>
        <p:spPr bwMode="auto">
          <a:xfrm>
            <a:off x="1500166" y="571480"/>
            <a:ext cx="5500694" cy="585562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143372" y="571480"/>
            <a:ext cx="3000396" cy="3143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83968" y="2204864"/>
            <a:ext cx="352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「嗨</a:t>
            </a:r>
            <a:r>
              <a:rPr lang="en-US" altLang="zh-TW" dirty="0" smtClean="0"/>
              <a:t>!</a:t>
            </a:r>
            <a:r>
              <a:rPr lang="zh-TW" altLang="en-US" dirty="0" smtClean="0"/>
              <a:t>我是</a:t>
            </a:r>
            <a:r>
              <a:rPr lang="zh-TW" altLang="en-US" sz="2800" dirty="0" smtClean="0"/>
              <a:t>藍尼</a:t>
            </a:r>
            <a:r>
              <a:rPr lang="zh-TW" altLang="en-US" dirty="0" smtClean="0"/>
              <a:t>」他悄悄地說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643306" y="314324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「我想介紹一些跟你一樣</a:t>
            </a:r>
            <a:r>
              <a:rPr lang="zh-TW" altLang="en-US" dirty="0" smtClean="0">
                <a:solidFill>
                  <a:srgbClr val="FF0000"/>
                </a:solidFill>
              </a:rPr>
              <a:t>不想跳崖</a:t>
            </a:r>
            <a:r>
              <a:rPr lang="zh-TW" altLang="en-US" dirty="0" smtClean="0"/>
              <a:t>的旅鼠給你」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F36A-0DE5-476E-BC8F-53766F7975B5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MA009\桌面\KM期末報告\期中心得分享_五項修練\旅鼠\新資料夾00011.jpg"/>
          <p:cNvPicPr>
            <a:picLocks noChangeAspect="1" noChangeArrowheads="1"/>
          </p:cNvPicPr>
          <p:nvPr/>
        </p:nvPicPr>
        <p:blipFill>
          <a:blip r:embed="rId2" cstate="print"/>
          <a:srcRect l="9495" t="32810" r="50682" b="16606"/>
          <a:stretch>
            <a:fillRect/>
          </a:stretch>
        </p:blipFill>
        <p:spPr bwMode="auto">
          <a:xfrm>
            <a:off x="0" y="0"/>
            <a:ext cx="6123423" cy="5500702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5143504" y="1285860"/>
            <a:ext cx="375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「拒絕跳崖組織的使命是什麼呀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6314" y="1928802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「恩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我們的使命是，我們不想跳崖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72100" y="2571744"/>
            <a:ext cx="3571900" cy="8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「恩</a:t>
            </a:r>
            <a:r>
              <a:rPr lang="en-US" altLang="zh-TW" dirty="0" smtClean="0">
                <a:solidFill>
                  <a:srgbClr val="FF0000"/>
                </a:solidFill>
              </a:rPr>
              <a:t>..</a:t>
            </a:r>
            <a:r>
              <a:rPr lang="zh-TW" altLang="en-US" dirty="0" smtClean="0">
                <a:solidFill>
                  <a:srgbClr val="FF0000"/>
                </a:solidFill>
              </a:rPr>
              <a:t>那是你們不想要的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但是</a:t>
            </a:r>
            <a:r>
              <a:rPr lang="en-US" altLang="zh-TW" dirty="0" smtClean="0">
                <a:solidFill>
                  <a:srgbClr val="FF0000"/>
                </a:solidFill>
              </a:rPr>
              <a:t>…</a:t>
            </a:r>
            <a:r>
              <a:rPr lang="zh-TW" altLang="en-US" dirty="0" smtClean="0">
                <a:solidFill>
                  <a:srgbClr val="FF0000"/>
                </a:solidFill>
              </a:rPr>
              <a:t>你們真正想的是什麼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43504" y="3857628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「我們真正想要的，是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避免跳崖」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5720" y="5429264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在那一刻，艾咪決定不再找人問，她該做什麼樣的旅鼠，或是要如何安排她的生活。</a:t>
            </a:r>
            <a:endParaRPr lang="en-US" altLang="zh-TW" dirty="0" smtClean="0"/>
          </a:p>
          <a:p>
            <a:endParaRPr lang="en-US" altLang="zh-TW" dirty="0" smtClean="0"/>
          </a:p>
          <a:p>
            <a:pPr algn="ctr"/>
            <a:r>
              <a:rPr lang="zh-TW" altLang="en-US" b="1" dirty="0" smtClean="0"/>
              <a:t>她只能靠自己釐清這些事情</a:t>
            </a:r>
          </a:p>
          <a:p>
            <a:endParaRPr lang="zh-TW" altLang="en-US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CD8-7646-4988-8965-26C74827BA15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3C19-3080-4F32-B3BF-0DB10F31532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</a:rPr>
              <a:t>艾咪的釐清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MA009\桌面\KM期末報告\期中心得分享_五項修練\旅鼠\新資料夾00012.jpg"/>
          <p:cNvPicPr>
            <a:picLocks noChangeAspect="1" noChangeArrowheads="1"/>
          </p:cNvPicPr>
          <p:nvPr/>
        </p:nvPicPr>
        <p:blipFill>
          <a:blip r:embed="rId2" cstate="print"/>
          <a:srcRect l="4032" t="47116" r="71361" b="14949"/>
          <a:stretch>
            <a:fillRect/>
          </a:stretch>
        </p:blipFill>
        <p:spPr bwMode="auto">
          <a:xfrm>
            <a:off x="611560" y="0"/>
            <a:ext cx="4536504" cy="6806825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5414-CA0A-4E7D-B16A-06E42F495334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MA009\桌面\KM期末報告\期中心得分享_五項修練\旅鼠\新資料夾00013.jpg"/>
          <p:cNvPicPr>
            <a:picLocks noChangeAspect="1" noChangeArrowheads="1"/>
          </p:cNvPicPr>
          <p:nvPr/>
        </p:nvPicPr>
        <p:blipFill>
          <a:blip r:embed="rId2" cstate="print"/>
          <a:srcRect l="30163" t="29781" r="51375" b="38447"/>
          <a:stretch>
            <a:fillRect/>
          </a:stretch>
        </p:blipFill>
        <p:spPr bwMode="auto">
          <a:xfrm>
            <a:off x="-180528" y="0"/>
            <a:ext cx="3960440" cy="5191137"/>
          </a:xfrm>
          <a:prstGeom prst="rect">
            <a:avLst/>
          </a:prstGeom>
          <a:noFill/>
        </p:spPr>
      </p:pic>
      <p:pic>
        <p:nvPicPr>
          <p:cNvPr id="3" name="Picture 2" descr="C:\Documents and Settings\MA009\桌面\KM期末報告\期中心得分享_五項修練\旅鼠\新資料夾00013.jpg"/>
          <p:cNvPicPr>
            <a:picLocks noChangeAspect="1" noChangeArrowheads="1"/>
          </p:cNvPicPr>
          <p:nvPr/>
        </p:nvPicPr>
        <p:blipFill>
          <a:blip r:embed="rId2" cstate="print"/>
          <a:srcRect l="55463" t="29782" r="31545" b="39409"/>
          <a:stretch>
            <a:fillRect/>
          </a:stretch>
        </p:blipFill>
        <p:spPr bwMode="auto">
          <a:xfrm>
            <a:off x="6300192" y="332656"/>
            <a:ext cx="3211154" cy="4752528"/>
          </a:xfrm>
          <a:prstGeom prst="rect">
            <a:avLst/>
          </a:prstGeom>
          <a:noFill/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34F9-CF5D-4779-AF85-F48A523934D3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41590" y="551723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「難怪大多數的旅鼠會去跳崖，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6021288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因為跳崖比了解自己容易多了</a:t>
            </a:r>
            <a:r>
              <a:rPr lang="en-US" altLang="zh-TW" sz="2400" dirty="0" smtClean="0">
                <a:solidFill>
                  <a:srgbClr val="FF0000"/>
                </a:solidFill>
              </a:rPr>
              <a:t>!</a:t>
            </a:r>
            <a:r>
              <a:rPr lang="zh-TW" altLang="en-US" sz="2400" dirty="0" smtClean="0">
                <a:solidFill>
                  <a:srgbClr val="FF0000"/>
                </a:solidFill>
              </a:rPr>
              <a:t>」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3C19-3080-4F32-B3BF-0DB10F31532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</a:rPr>
              <a:t>旅鼠跳崖慶典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MA009\桌面\KM期末報告\期中心得分享_五項修練\旅鼠\新資料夾00015.jpg"/>
          <p:cNvPicPr>
            <a:picLocks noChangeAspect="1" noChangeArrowheads="1"/>
          </p:cNvPicPr>
          <p:nvPr/>
        </p:nvPicPr>
        <p:blipFill>
          <a:blip r:embed="rId2" cstate="print"/>
          <a:srcRect l="9588" t="31732" r="37769" b="23105"/>
          <a:stretch>
            <a:fillRect/>
          </a:stretch>
        </p:blipFill>
        <p:spPr bwMode="auto">
          <a:xfrm>
            <a:off x="1428728" y="1428736"/>
            <a:ext cx="5786478" cy="4856509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97-3569-4DB3-8BB8-06024933E893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MA009\桌面\KM期末報告\期中心得分享_五項修練\旅鼠\新資料夾00016.jpg"/>
          <p:cNvPicPr>
            <a:picLocks noChangeAspect="1" noChangeArrowheads="1"/>
          </p:cNvPicPr>
          <p:nvPr/>
        </p:nvPicPr>
        <p:blipFill>
          <a:blip r:embed="rId2" cstate="print"/>
          <a:srcRect l="6665" t="17360" r="52039" b="13542"/>
          <a:stretch>
            <a:fillRect/>
          </a:stretch>
        </p:blipFill>
        <p:spPr bwMode="auto">
          <a:xfrm>
            <a:off x="4643438" y="357166"/>
            <a:ext cx="5072066" cy="5986745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5720" y="2214554"/>
            <a:ext cx="4876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000" dirty="0">
                <a:latin typeface="標楷體" pitchFamily="65" charset="-120"/>
              </a:rPr>
              <a:t>「歡迎來到旅鼠跳崖慶典！」</a:t>
            </a:r>
          </a:p>
          <a:p>
            <a:pPr algn="l">
              <a:spcBef>
                <a:spcPct val="0"/>
              </a:spcBef>
            </a:pPr>
            <a:r>
              <a:rPr lang="zh-TW" altLang="en-US" sz="2000" dirty="0">
                <a:latin typeface="標楷體" pitchFamily="65" charset="-120"/>
              </a:rPr>
              <a:t>一隻年長的旅鼠對著擴音器大喊</a:t>
            </a:r>
          </a:p>
          <a:p>
            <a:pPr algn="l">
              <a:spcBef>
                <a:spcPct val="0"/>
              </a:spcBef>
            </a:pPr>
            <a:endParaRPr lang="zh-TW" altLang="en-US" sz="2000" dirty="0">
              <a:solidFill>
                <a:schemeClr val="tx1"/>
              </a:solidFill>
              <a:latin typeface="標楷體" pitchFamily="65" charset="-12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TW" altLang="en-US" sz="2000" dirty="0">
                <a:latin typeface="標楷體" pitchFamily="65" charset="-120"/>
              </a:rPr>
              <a:t>「我打算做個天鵝潛水！」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</a:rPr>
              <a:t>一隻旅鼠說</a:t>
            </a:r>
          </a:p>
          <a:p>
            <a:pPr algn="l" eaLnBrk="0" hangingPunct="0">
              <a:spcBef>
                <a:spcPct val="0"/>
              </a:spcBef>
            </a:pPr>
            <a:endParaRPr lang="zh-TW" altLang="en-US" sz="2000" dirty="0">
              <a:solidFill>
                <a:srgbClr val="FF6600"/>
              </a:solidFill>
              <a:latin typeface="標楷體" pitchFamily="65" charset="-12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TW" altLang="en-US" sz="2000" dirty="0">
                <a:latin typeface="標楷體" pitchFamily="65" charset="-120"/>
              </a:rPr>
              <a:t>「我打算做個加農砲彈！」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</a:rPr>
              <a:t>另一隻笑著說</a:t>
            </a:r>
          </a:p>
          <a:p>
            <a:pPr algn="l" eaLnBrk="0" hangingPunct="0">
              <a:spcBef>
                <a:spcPct val="0"/>
              </a:spcBef>
            </a:pPr>
            <a:endParaRPr lang="zh-TW" altLang="en-US" sz="2000" dirty="0">
              <a:solidFill>
                <a:schemeClr val="tx1"/>
              </a:solidFill>
              <a:latin typeface="標楷體" pitchFamily="65" charset="-12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TW" altLang="en-US" sz="2000" dirty="0">
                <a:latin typeface="標楷體" pitchFamily="65" charset="-120"/>
              </a:rPr>
              <a:t>「嗚，嗚！」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</a:rPr>
              <a:t>女士們尖叫著，扮演貓王的演員旋轉地脫掉衣服</a:t>
            </a:r>
            <a:endParaRPr lang="zh-TW" altLang="en-US" sz="2000" dirty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90872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這天早上跳崖慶典開始了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1472" y="5572140"/>
            <a:ext cx="749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「我們不要跳崖</a:t>
            </a:r>
            <a:r>
              <a:rPr lang="en-US" altLang="zh-TW" dirty="0" smtClean="0"/>
              <a:t>!</a:t>
            </a:r>
            <a:r>
              <a:rPr lang="zh-TW" altLang="en-US" dirty="0" smtClean="0"/>
              <a:t>我們不要跳崖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」拒絕跳崖一族的會員在群眾旁邊高喊。</a:t>
            </a:r>
            <a:endParaRPr lang="zh-TW" alt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F673-1F91-4EE7-AF59-7568DC985048}" type="datetime1">
              <a:rPr lang="zh-TW" altLang="en-US" smtClean="0"/>
              <a:pPr/>
              <a:t>2011/1/10</a:t>
            </a:fld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MA009\桌面\KM期末報告\期中心得分享_五項修練\旅鼠\新資料夾00017.jpg"/>
          <p:cNvPicPr>
            <a:picLocks noChangeAspect="1" noChangeArrowheads="1"/>
          </p:cNvPicPr>
          <p:nvPr/>
        </p:nvPicPr>
        <p:blipFill>
          <a:blip r:embed="rId2" cstate="print"/>
          <a:srcRect l="10996" t="24077" r="7650" b="11622"/>
          <a:stretch>
            <a:fillRect/>
          </a:stretch>
        </p:blipFill>
        <p:spPr bwMode="auto">
          <a:xfrm>
            <a:off x="214282" y="571480"/>
            <a:ext cx="8643966" cy="607223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142976" y="0"/>
            <a:ext cx="8001024" cy="228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85918" y="50004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現在是艾咪採取行動的時候了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85852" y="150017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但是，她做了一件他始料未及的事，那就是：猶豫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10DD-3301-4E40-82F2-2BD0DCE630FF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MA009\桌面\KM期末報告\期中心得分享_五項修練\旅鼠\新資料夾00001.jpg"/>
          <p:cNvPicPr>
            <a:picLocks noChangeAspect="1" noChangeArrowheads="1"/>
          </p:cNvPicPr>
          <p:nvPr/>
        </p:nvPicPr>
        <p:blipFill>
          <a:blip r:embed="rId2" cstate="print"/>
          <a:srcRect l="33775" t="15196" r="5628" b="34466"/>
          <a:stretch>
            <a:fillRect/>
          </a:stretch>
        </p:blipFill>
        <p:spPr bwMode="auto">
          <a:xfrm>
            <a:off x="3059832" y="1124744"/>
            <a:ext cx="5005318" cy="4348882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357422" y="171448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他</a:t>
            </a:r>
            <a:r>
              <a:rPr lang="zh-TW" altLang="en-US" dirty="0" smtClean="0"/>
              <a:t>們是旅鼠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FBA7-8658-4BAB-A560-C8C3D58B687D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MA009\桌面\KM期末報告\期中心得分享_五項修練\旅鼠\新資料夾00018.jpg"/>
          <p:cNvPicPr>
            <a:picLocks noChangeAspect="1" noChangeArrowheads="1"/>
          </p:cNvPicPr>
          <p:nvPr/>
        </p:nvPicPr>
        <p:blipFill>
          <a:blip r:embed="rId2" cstate="print"/>
          <a:srcRect l="10278" t="42331" r="52693" b="10694"/>
          <a:stretch>
            <a:fillRect/>
          </a:stretch>
        </p:blipFill>
        <p:spPr bwMode="auto">
          <a:xfrm>
            <a:off x="0" y="1448195"/>
            <a:ext cx="6072230" cy="5409805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143108" y="428604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「請到起跑線</a:t>
            </a:r>
            <a:r>
              <a:rPr lang="en-US" altLang="zh-TW" dirty="0" smtClean="0"/>
              <a:t>…….</a:t>
            </a:r>
            <a:r>
              <a:rPr lang="zh-TW" altLang="en-US" dirty="0" smtClean="0"/>
              <a:t>預備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跑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」年長的旅鼠鳴槍大喊著。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643174" y="928670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「呀呼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」旅鼠爭先恐後地衝向懸崖。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57554" y="1500174"/>
            <a:ext cx="487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「我得到啟示了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」漢斯也自動自發跳下懸崖。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57818" y="4071942"/>
            <a:ext cx="3416320" cy="1294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甚至有些拒絕跳崖一族的會員，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再也無法抗拒這股拉力，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改變立場衝向崖邊。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6004-DC88-44BB-AF49-DFBC1237F55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MA009\桌面\KM期末報告\期中心得分享_五項修練\旅鼠\新資料夾00019.jpg"/>
          <p:cNvPicPr>
            <a:picLocks noChangeAspect="1" noChangeArrowheads="1"/>
          </p:cNvPicPr>
          <p:nvPr/>
        </p:nvPicPr>
        <p:blipFill>
          <a:blip r:embed="rId2" cstate="print"/>
          <a:srcRect l="2893" t="4256" r="5680" b="10946"/>
          <a:stretch>
            <a:fillRect/>
          </a:stretch>
        </p:blipFill>
        <p:spPr bwMode="auto">
          <a:xfrm>
            <a:off x="-32" y="0"/>
            <a:ext cx="9144032" cy="6831481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736-2CF4-4234-BAA2-0FCBE6A2A9C5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3C19-3080-4F32-B3BF-0DB10F31532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</a:rPr>
              <a:t>後記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MA009\桌面\KM期末報告\期中心得分享_五項修練\旅鼠\新資料夾00020.jpg"/>
          <p:cNvPicPr>
            <a:picLocks noChangeAspect="1" noChangeArrowheads="1"/>
          </p:cNvPicPr>
          <p:nvPr/>
        </p:nvPicPr>
        <p:blipFill>
          <a:blip r:embed="rId2" cstate="print"/>
          <a:srcRect l="4359" t="37585" r="54775" b="23260"/>
          <a:stretch>
            <a:fillRect/>
          </a:stretch>
        </p:blipFill>
        <p:spPr bwMode="auto">
          <a:xfrm>
            <a:off x="1071538" y="1000108"/>
            <a:ext cx="7318040" cy="5000660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2EF8-1B35-40F0-8DC6-EBA61D60EF4B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MA009\桌面\KM期末報告\期中心得分享_五項修練\旅鼠\新資料夾00020.jpg"/>
          <p:cNvPicPr>
            <a:picLocks noChangeAspect="1" noChangeArrowheads="1"/>
          </p:cNvPicPr>
          <p:nvPr/>
        </p:nvPicPr>
        <p:blipFill>
          <a:blip r:embed="rId2" cstate="print"/>
          <a:srcRect l="53398" t="36630" r="6417" b="32810"/>
          <a:stretch>
            <a:fillRect/>
          </a:stretch>
        </p:blipFill>
        <p:spPr bwMode="auto">
          <a:xfrm>
            <a:off x="0" y="684083"/>
            <a:ext cx="9144000" cy="4959495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7A2A-0579-4918-BF87-B38616DF87BF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MA009\桌面\KM期末報告\期中心得分享_五項修練\旅鼠\新資料夾00021.jpg"/>
          <p:cNvPicPr>
            <a:picLocks noChangeAspect="1" noChangeArrowheads="1"/>
          </p:cNvPicPr>
          <p:nvPr/>
        </p:nvPicPr>
        <p:blipFill>
          <a:blip r:embed="rId2" cstate="print"/>
          <a:srcRect l="2359" t="28936" r="54084" b="8829"/>
          <a:stretch>
            <a:fillRect/>
          </a:stretch>
        </p:blipFill>
        <p:spPr bwMode="auto">
          <a:xfrm>
            <a:off x="1403648" y="836712"/>
            <a:ext cx="5295065" cy="5377800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1417-8BCC-4B6F-8E7C-B221CFDAD05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MA009\桌面\KM期末報告\期中心得分享_五項修練\旅鼠\新資料夾00022.jpg"/>
          <p:cNvPicPr>
            <a:picLocks noChangeAspect="1" noChangeArrowheads="1"/>
          </p:cNvPicPr>
          <p:nvPr/>
        </p:nvPicPr>
        <p:blipFill>
          <a:blip r:embed="rId2" cstate="print"/>
          <a:srcRect l="4973" t="30091" r="52688" b="34849"/>
          <a:stretch>
            <a:fillRect/>
          </a:stretch>
        </p:blipFill>
        <p:spPr bwMode="auto">
          <a:xfrm>
            <a:off x="1043608" y="980728"/>
            <a:ext cx="7724318" cy="4536504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0DA5-A082-482E-8FF4-8B8BA2E61957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MA009\桌面\KM期末報告\期中心得分享_五項修練\旅鼠\新資料夾00022.jpg"/>
          <p:cNvPicPr>
            <a:picLocks noChangeAspect="1" noChangeArrowheads="1"/>
          </p:cNvPicPr>
          <p:nvPr/>
        </p:nvPicPr>
        <p:blipFill>
          <a:blip r:embed="rId2" cstate="print"/>
          <a:srcRect l="52688" t="7581" r="4973" b="7370"/>
          <a:stretch>
            <a:fillRect/>
          </a:stretch>
        </p:blipFill>
        <p:spPr bwMode="auto">
          <a:xfrm>
            <a:off x="1547665" y="-243408"/>
            <a:ext cx="5738980" cy="7101408"/>
          </a:xfrm>
          <a:prstGeom prst="rect">
            <a:avLst/>
          </a:prstGeom>
          <a:noFill/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62A6-8EE5-4EE9-9D6E-23F073BAA254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990600" y="762000"/>
            <a:ext cx="70104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TW" altLang="en-US" sz="2400" b="1" u="sng">
                <a:latin typeface="標楷體" pitchFamily="65" charset="-120"/>
              </a:rPr>
              <a:t>飛躍人生的大峽谷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zh-TW" altLang="en-US" sz="2400" b="1" u="sng">
              <a:latin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zh-TW" altLang="en-US" sz="2000" b="1">
              <a:solidFill>
                <a:srgbClr val="FF6600"/>
              </a:solidFill>
              <a:latin typeface="標楷體" pitchFamily="65" charset="-12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    </a:t>
            </a:r>
            <a:r>
              <a:rPr lang="en-US" altLang="zh-TW" sz="2000">
                <a:solidFill>
                  <a:schemeClr val="tx2"/>
                </a:solidFill>
                <a:latin typeface="標楷體" pitchFamily="65" charset="-120"/>
              </a:rPr>
              <a:t>《</a:t>
            </a: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旅鼠的困境</a:t>
            </a:r>
            <a:r>
              <a:rPr lang="en-US" altLang="zh-TW" sz="2000">
                <a:solidFill>
                  <a:schemeClr val="tx2"/>
                </a:solidFill>
                <a:latin typeface="標楷體" pitchFamily="65" charset="-120"/>
              </a:rPr>
              <a:t>》</a:t>
            </a: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這本書似乎有一種魔力，讓你愛不釋手而一看再看。原來</a:t>
            </a:r>
            <a:r>
              <a:rPr lang="en-US" altLang="zh-TW" sz="2000">
                <a:solidFill>
                  <a:schemeClr val="tx2"/>
                </a:solidFill>
                <a:latin typeface="標楷體" pitchFamily="65" charset="-120"/>
              </a:rPr>
              <a:t>《</a:t>
            </a: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旅鼠的困境</a:t>
            </a:r>
            <a:r>
              <a:rPr lang="en-US" altLang="zh-TW" sz="2000">
                <a:solidFill>
                  <a:schemeClr val="tx2"/>
                </a:solidFill>
                <a:latin typeface="標楷體" pitchFamily="65" charset="-120"/>
              </a:rPr>
              <a:t>》</a:t>
            </a: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竟然像極了我們所處的現實社會，女主角愛咪的覺醒與一連串的尋尋覓覓，似乎在我們的生命中都發生過類似的場景。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zh-TW" altLang="en-US" sz="2000">
              <a:solidFill>
                <a:schemeClr val="tx2"/>
              </a:solidFill>
              <a:latin typeface="標楷體" pitchFamily="65" charset="-120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    然而我更好奇的是，這群旅鼠的結局是什麼？他們在第二年還會發生一樣的行為嗎？愛咪和藍尼的未來如何呢？不論你是否在書中找到你要的答案，那都不重要，重要的是你看了這本書，啟發了你對生命的探索，這就足夠了！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zh-TW" altLang="en-US" sz="2000">
              <a:solidFill>
                <a:schemeClr val="tx2"/>
              </a:solidFill>
              <a:latin typeface="標楷體" pitchFamily="65" charset="-120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─譯者 </a:t>
            </a:r>
            <a:r>
              <a:rPr lang="zh-TW" altLang="en-US" sz="2000" b="1" u="sng">
                <a:solidFill>
                  <a:srgbClr val="FF6600"/>
                </a:solidFill>
                <a:latin typeface="標楷體" pitchFamily="65" charset="-120"/>
              </a:rPr>
              <a:t>劉兆岩</a:t>
            </a:r>
            <a:r>
              <a:rPr lang="zh-TW" altLang="en-US" sz="2000">
                <a:solidFill>
                  <a:schemeClr val="tx2"/>
                </a:solidFill>
                <a:latin typeface="標楷體" pitchFamily="65" charset="-120"/>
              </a:rPr>
              <a:t> 羽白國際管理顧問公司 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 altLang="zh-TW" sz="2000">
              <a:solidFill>
                <a:schemeClr val="tx2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1143000" y="838200"/>
            <a:ext cx="6705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TW" sz="2200">
                <a:solidFill>
                  <a:schemeClr val="tx1"/>
                </a:solidFill>
                <a:latin typeface="標楷體" pitchFamily="65" charset="-120"/>
              </a:rPr>
              <a:t>   </a:t>
            </a:r>
          </a:p>
          <a:p>
            <a:pPr algn="l">
              <a:spcBef>
                <a:spcPct val="0"/>
              </a:spcBef>
            </a:pPr>
            <a:endParaRPr lang="en-US" altLang="zh-TW" sz="2000">
              <a:solidFill>
                <a:schemeClr val="tx1"/>
              </a:solidFill>
              <a:latin typeface="標楷體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lang="zh-TW" altLang="en-US" sz="2000">
                <a:solidFill>
                  <a:schemeClr val="tx1"/>
                </a:solidFill>
                <a:latin typeface="標楷體" pitchFamily="65" charset="-120"/>
              </a:rPr>
              <a:t>大部分的人習慣盲從，只會人云亦云，只有少部分人會想辦法掙脫傳統的束縛，開創新天地，我們國歌中有一句「毌故步自封」，為什麼國歌要警告全國國民不要故步自封？這句話到我出社會工作後才深深感覺到人們是多麼安於現狀，不求改進，而且自己不做還會阻撓別人做，人往往對企圖改進的人戴上大帽子，例如「四大寇」、「敗家子」。也幸好有這些不安於現狀的人，人類文明才得以進步。</a:t>
            </a:r>
          </a:p>
          <a:p>
            <a:pPr algn="l">
              <a:spcBef>
                <a:spcPct val="0"/>
              </a:spcBef>
            </a:pPr>
            <a:endParaRPr lang="zh-TW" altLang="en-US" sz="2000">
              <a:solidFill>
                <a:schemeClr val="tx1"/>
              </a:solidFill>
              <a:latin typeface="標楷體" pitchFamily="65" charset="-120"/>
            </a:endParaRPr>
          </a:p>
          <a:p>
            <a:pPr algn="l">
              <a:spcBef>
                <a:spcPct val="0"/>
              </a:spcBef>
            </a:pPr>
            <a:r>
              <a:rPr lang="zh-TW" altLang="en-US" sz="2000">
                <a:solidFill>
                  <a:schemeClr val="tx1"/>
                </a:solidFill>
                <a:latin typeface="標楷體" pitchFamily="65" charset="-120"/>
              </a:rPr>
              <a:t>   </a:t>
            </a:r>
            <a:r>
              <a:rPr lang="en-US" altLang="zh-TW" sz="200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000">
                <a:solidFill>
                  <a:schemeClr val="tx1"/>
                </a:solidFill>
                <a:latin typeface="標楷體" pitchFamily="65" charset="-120"/>
              </a:rPr>
              <a:t>旅鼠的困境</a:t>
            </a:r>
            <a:r>
              <a:rPr lang="en-US" altLang="zh-TW" sz="200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000">
                <a:solidFill>
                  <a:schemeClr val="tx1"/>
                </a:solidFill>
                <a:latin typeface="標楷體" pitchFamily="65" charset="-120"/>
              </a:rPr>
              <a:t>提醒我們人一定要隨時隨地有勇氣超越自我，生命才有延續的價值。 </a:t>
            </a:r>
          </a:p>
          <a:p>
            <a:pPr algn="l">
              <a:spcBef>
                <a:spcPct val="0"/>
              </a:spcBef>
            </a:pPr>
            <a:endParaRPr lang="zh-TW" altLang="en-US" sz="2000">
              <a:solidFill>
                <a:schemeClr val="tx1"/>
              </a:solidFill>
              <a:latin typeface="標楷體" pitchFamily="65" charset="-120"/>
            </a:endParaRPr>
          </a:p>
          <a:p>
            <a:pPr algn="r">
              <a:spcBef>
                <a:spcPct val="0"/>
              </a:spcBef>
            </a:pPr>
            <a:r>
              <a:rPr lang="zh-TW" altLang="en-US" sz="2000">
                <a:solidFill>
                  <a:schemeClr val="tx1"/>
                </a:solidFill>
                <a:latin typeface="Trebuchet MS" pitchFamily="34" charset="0"/>
              </a:rPr>
              <a:t>─陽明大學</a:t>
            </a:r>
            <a:r>
              <a:rPr lang="zh-TW" altLang="en-US" sz="2000" b="1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zh-TW" altLang="en-US" sz="2000" b="1" u="sng">
                <a:solidFill>
                  <a:srgbClr val="FF6600"/>
                </a:solidFill>
                <a:latin typeface="Trebuchet MS" pitchFamily="34" charset="0"/>
              </a:rPr>
              <a:t>洪   蘭</a:t>
            </a:r>
            <a:r>
              <a:rPr lang="zh-TW" altLang="en-US" sz="2000" b="1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zh-TW" altLang="en-US" sz="2000">
                <a:solidFill>
                  <a:schemeClr val="tx1"/>
                </a:solidFill>
                <a:latin typeface="Trebuchet MS" pitchFamily="34" charset="0"/>
              </a:rPr>
              <a:t>教    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A009\桌面\KM期末報告\期中心得分享_五項修練\旅鼠\新資料夾00003.jpg"/>
          <p:cNvPicPr>
            <a:picLocks noChangeAspect="1" noChangeArrowheads="1"/>
          </p:cNvPicPr>
          <p:nvPr/>
        </p:nvPicPr>
        <p:blipFill>
          <a:blip r:embed="rId2" cstate="print"/>
          <a:srcRect l="53469" t="9488" r="1329" b="9867"/>
          <a:stretch>
            <a:fillRect/>
          </a:stretch>
        </p:blipFill>
        <p:spPr bwMode="auto">
          <a:xfrm>
            <a:off x="2857488" y="357166"/>
            <a:ext cx="4643470" cy="607223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714348" y="1285860"/>
            <a:ext cx="3844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這是一座很高的懸崖</a:t>
            </a:r>
            <a:endParaRPr lang="en-US" altLang="zh-TW" sz="2800" b="1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BE86-35B3-4C8C-9ADD-0347BA55BE2A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MA009\桌面\KM期末報告\期中心得分享_五項修練\旅鼠\新資料夾00004.jpg"/>
          <p:cNvPicPr>
            <a:picLocks noChangeAspect="1" noChangeArrowheads="1"/>
          </p:cNvPicPr>
          <p:nvPr/>
        </p:nvPicPr>
        <p:blipFill>
          <a:blip r:embed="rId2" cstate="print"/>
          <a:srcRect l="59713" t="4101" r="46" b="21313"/>
          <a:stretch>
            <a:fillRect/>
          </a:stretch>
        </p:blipFill>
        <p:spPr bwMode="auto">
          <a:xfrm>
            <a:off x="3995936" y="273021"/>
            <a:ext cx="4896544" cy="658497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071538" y="22145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架恐怖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~~~~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D95F-65A6-46E5-8D77-5717B3E89548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MA009\桌面\KM期末報告\期中心得分享_五項修練\旅鼠\新資料夾00006.jpg"/>
          <p:cNvPicPr>
            <a:picLocks noChangeAspect="1" noChangeArrowheads="1"/>
          </p:cNvPicPr>
          <p:nvPr/>
        </p:nvPicPr>
        <p:blipFill>
          <a:blip r:embed="rId2" cstate="print"/>
          <a:srcRect l="10339" t="18234" r="61403" b="31776"/>
          <a:stretch>
            <a:fillRect/>
          </a:stretch>
        </p:blipFill>
        <p:spPr bwMode="auto">
          <a:xfrm>
            <a:off x="3214678" y="1643050"/>
            <a:ext cx="2928958" cy="37211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357290" y="142873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這</a:t>
            </a:r>
            <a:r>
              <a:rPr lang="zh-TW" altLang="en-US" dirty="0" smtClean="0"/>
              <a:t>是艾咪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B9D9-9937-4690-BAF3-485BE76C0419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MA009\桌面\KM期末報告\期中心得分享_五項修練\旅鼠\新資料夾00007.jpg"/>
          <p:cNvPicPr>
            <a:picLocks noChangeAspect="1" noChangeArrowheads="1"/>
          </p:cNvPicPr>
          <p:nvPr/>
        </p:nvPicPr>
        <p:blipFill>
          <a:blip r:embed="rId2" cstate="print"/>
          <a:srcRect l="53404" t="42327" r="6430" b="28900"/>
          <a:stretch>
            <a:fillRect/>
          </a:stretch>
        </p:blipFill>
        <p:spPr bwMode="auto">
          <a:xfrm>
            <a:off x="4429124" y="2786058"/>
            <a:ext cx="4214810" cy="214314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142976" y="928670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「為什麼我們要跳崖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596" y="1500174"/>
            <a:ext cx="724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「你是指什麼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為什麼這麼問</a:t>
            </a:r>
            <a:r>
              <a:rPr lang="en-US" altLang="zh-TW" dirty="0" smtClean="0"/>
              <a:t>?</a:t>
            </a:r>
            <a:r>
              <a:rPr lang="zh-TW" altLang="en-US" dirty="0" smtClean="0"/>
              <a:t>我們是旅鼠，當然要這麼做呀，笨蛋</a:t>
            </a:r>
            <a:r>
              <a:rPr lang="en-US" altLang="zh-TW" dirty="0" smtClean="0"/>
              <a:t>!!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1472" y="2285992"/>
            <a:ext cx="513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「是。但我們跳下山崖後，會有什麼好事發生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596" y="3071810"/>
            <a:ext cx="474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「什麼好事</a:t>
            </a:r>
            <a:r>
              <a:rPr lang="en-US" altLang="zh-TW" dirty="0" smtClean="0"/>
              <a:t>?</a:t>
            </a:r>
            <a:r>
              <a:rPr lang="zh-TW" altLang="en-US" dirty="0" smtClean="0"/>
              <a:t>」「我們不知道耶」「</a:t>
            </a:r>
            <a:r>
              <a:rPr lang="en-US" altLang="zh-TW" dirty="0" smtClean="0"/>
              <a:t>@#*@#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8662" y="3857628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「那你怎麼知道這是好事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5720" y="507207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「那絕對是好事，因為去了後，就沒有人回來了。」朋友堅定的說。</a:t>
            </a:r>
            <a:endParaRPr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1214414" y="5786454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「現在請你閉嘴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」旅鼠異口同聲的說。</a:t>
            </a:r>
            <a:endParaRPr lang="en-US" altLang="zh-TW" dirty="0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2306-C27B-46D7-896B-B33F7C4EDB28}" type="datetime1">
              <a:rPr lang="zh-TW" altLang="en-US" smtClean="0"/>
              <a:pPr/>
              <a:t>2011/1/10</a:t>
            </a:fld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3" name="Picture 2" descr="C:\Documents and Settings\MA009\桌面\KM期末報告\期中心得分享_五項修練\旅鼠\新資料夾00001.jpg"/>
          <p:cNvPicPr>
            <a:picLocks noChangeAspect="1" noChangeArrowheads="1"/>
          </p:cNvPicPr>
          <p:nvPr/>
        </p:nvPicPr>
        <p:blipFill>
          <a:blip r:embed="rId3" cstate="print"/>
          <a:srcRect l="55804" t="31471" r="5628" b="37894"/>
          <a:stretch>
            <a:fillRect/>
          </a:stretch>
        </p:blipFill>
        <p:spPr bwMode="auto">
          <a:xfrm>
            <a:off x="6370458" y="2420888"/>
            <a:ext cx="277354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009\桌面\KM期末報告\期中心得分享_五項修練\旅鼠\新資料夾00007.jpg"/>
          <p:cNvPicPr>
            <a:picLocks noChangeAspect="1" noChangeArrowheads="1"/>
          </p:cNvPicPr>
          <p:nvPr/>
        </p:nvPicPr>
        <p:blipFill>
          <a:blip r:embed="rId2" cstate="print"/>
          <a:srcRect l="53404" t="42327" r="6430" b="28900"/>
          <a:stretch>
            <a:fillRect/>
          </a:stretch>
        </p:blipFill>
        <p:spPr bwMode="auto">
          <a:xfrm>
            <a:off x="4572000" y="2636912"/>
            <a:ext cx="4791358" cy="2436302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115616" y="62068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隔天，艾咪跑去找長老。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584" y="1412776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「我想知道為什麼要跳崖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2204864"/>
            <a:ext cx="629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「這對小小的旅鼠而言，真是大哉問，你對跳崖有意見嗎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9552" y="3068960"/>
            <a:ext cx="5032147" cy="1294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「我不知道，至少，我並不以為然。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如果我知道大家為什麼要這樣做，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或是做這件事的任何理由，也許會好過一點。」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5229200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「我們了解你的疑慮，所以我們高薪聘請了</a:t>
            </a:r>
            <a:r>
              <a:rPr lang="zh-TW" altLang="en-US" b="1" dirty="0" smtClean="0"/>
              <a:t>管理顧問漢斯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協助我們為所有的旅鼠寫下使命宣言，用意就在這。」</a:t>
            </a:r>
            <a:endParaRPr lang="zh-TW" altLang="en-US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3EF-BB5F-4B4F-9374-29F858446E35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MA009\桌面\KM期末報告\期中心得分享_五項修練\旅鼠\新資料夾00008.jpg"/>
          <p:cNvPicPr>
            <a:picLocks noChangeAspect="1" noChangeArrowheads="1"/>
          </p:cNvPicPr>
          <p:nvPr/>
        </p:nvPicPr>
        <p:blipFill>
          <a:blip r:embed="rId2" cstate="print"/>
          <a:srcRect l="54717" t="24077" r="6810" b="36575"/>
          <a:stretch>
            <a:fillRect/>
          </a:stretch>
        </p:blipFill>
        <p:spPr bwMode="auto">
          <a:xfrm>
            <a:off x="769298" y="188640"/>
            <a:ext cx="7087058" cy="5097748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00166" y="578645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可憐的艾咪一臉茫然的離去，她比來之前更困惑了。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726-5E33-43C6-B3BA-2A9D3F3C3959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MA009\桌面\KM期末報告\期中心得分享_五項修練\旅鼠\新資料夾00009.jpg"/>
          <p:cNvPicPr>
            <a:picLocks noChangeAspect="1" noChangeArrowheads="1"/>
          </p:cNvPicPr>
          <p:nvPr/>
        </p:nvPicPr>
        <p:blipFill>
          <a:blip r:embed="rId2" cstate="print"/>
          <a:srcRect l="4080" t="18215" r="54080" b="51917"/>
          <a:stretch>
            <a:fillRect/>
          </a:stretch>
        </p:blipFill>
        <p:spPr bwMode="auto">
          <a:xfrm>
            <a:off x="539552" y="908720"/>
            <a:ext cx="8189026" cy="457830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395536" y="33265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「我到底怎麼了？</a:t>
            </a:r>
          </a:p>
          <a:p>
            <a:pPr algn="ctr">
              <a:spcBef>
                <a:spcPct val="0"/>
              </a:spcBef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為什麼無法像其他的旅鼠一樣快樂的跳崖？」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5805264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「我是誰？為什麼我在這兒？」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1800" y="5157192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「到底我要什麼</a:t>
            </a:r>
            <a:r>
              <a:rPr lang="en-US" altLang="zh-TW" sz="2800" dirty="0" smtClean="0">
                <a:solidFill>
                  <a:srgbClr val="FF0000"/>
                </a:solidFill>
                <a:latin typeface="+mn-ea"/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」</a:t>
            </a:r>
            <a:endParaRPr lang="zh-TW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558B-FE8C-4A92-A8E1-C03148216C3F}" type="datetime1">
              <a:rPr lang="zh-TW" altLang="en-US" smtClean="0"/>
              <a:pPr/>
              <a:t>2011/1/10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5835-3BD7-40F0-B987-BD69060E639B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875</TotalTime>
  <Words>1005</Words>
  <Application>Microsoft Office PowerPoint</Application>
  <PresentationFormat>如螢幕大小 (4:3)</PresentationFormat>
  <Paragraphs>129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中庸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MA009</dc:creator>
  <cp:lastModifiedBy>Your User Name</cp:lastModifiedBy>
  <cp:revision>124</cp:revision>
  <dcterms:created xsi:type="dcterms:W3CDTF">2010-12-09T06:21:39Z</dcterms:created>
  <dcterms:modified xsi:type="dcterms:W3CDTF">2011-01-10T13:17:39Z</dcterms:modified>
</cp:coreProperties>
</file>